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9" r:id="rId2"/>
    <p:sldId id="261" r:id="rId3"/>
    <p:sldId id="263" r:id="rId4"/>
    <p:sldId id="264" r:id="rId5"/>
    <p:sldId id="262" r:id="rId6"/>
    <p:sldId id="267" r:id="rId7"/>
    <p:sldId id="295" r:id="rId8"/>
    <p:sldId id="269" r:id="rId9"/>
    <p:sldId id="300" r:id="rId10"/>
    <p:sldId id="266" r:id="rId11"/>
    <p:sldId id="270" r:id="rId12"/>
    <p:sldId id="271" r:id="rId13"/>
    <p:sldId id="301" r:id="rId14"/>
    <p:sldId id="273" r:id="rId15"/>
    <p:sldId id="274" r:id="rId16"/>
    <p:sldId id="275" r:id="rId17"/>
    <p:sldId id="276" r:id="rId18"/>
    <p:sldId id="277" r:id="rId19"/>
    <p:sldId id="278" r:id="rId20"/>
    <p:sldId id="256" r:id="rId21"/>
    <p:sldId id="297" r:id="rId22"/>
    <p:sldId id="280" r:id="rId23"/>
    <p:sldId id="298" r:id="rId24"/>
    <p:sldId id="257" r:id="rId25"/>
    <p:sldId id="282" r:id="rId26"/>
    <p:sldId id="289" r:id="rId27"/>
    <p:sldId id="290" r:id="rId28"/>
    <p:sldId id="291" r:id="rId29"/>
    <p:sldId id="286" r:id="rId30"/>
    <p:sldId id="288" r:id="rId31"/>
    <p:sldId id="292" r:id="rId32"/>
    <p:sldId id="293" r:id="rId33"/>
    <p:sldId id="294" r:id="rId34"/>
    <p:sldId id="302" r:id="rId35"/>
    <p:sldId id="303" r:id="rId36"/>
    <p:sldId id="30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3887" autoAdjust="0"/>
  </p:normalViewPr>
  <p:slideViewPr>
    <p:cSldViewPr>
      <p:cViewPr>
        <p:scale>
          <a:sx n="53" d="100"/>
          <a:sy n="53" d="100"/>
        </p:scale>
        <p:origin x="-288" y="-48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DF752-3B33-4A7F-8EA0-4906C937D6A5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1DDB2-3817-425A-9243-86437BBA7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8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 EW 5, Refined EW 97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1DDB2-3817-425A-9243-86437BBA70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81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sherds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2: Historic Period ceramic</a:t>
            </a:r>
            <a:r>
              <a:rPr lang="en-US" baseline="0" dirty="0" smtClean="0"/>
              <a:t> discs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3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Caribbean map with sites on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1DDB2-3817-425A-9243-86437BBA70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3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1DDB2-3817-425A-9243-86437BBA70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2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1DDB2-3817-425A-9243-86437BBA70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 diameter 16.3925;</a:t>
            </a:r>
            <a:r>
              <a:rPr lang="en-US" baseline="0" dirty="0" smtClean="0"/>
              <a:t> </a:t>
            </a:r>
            <a:r>
              <a:rPr lang="en-US" dirty="0" smtClean="0"/>
              <a:t>Mean height 2.089006; Mean weight 1.472105</a:t>
            </a:r>
          </a:p>
          <a:p>
            <a:r>
              <a:rPr lang="en-US" dirty="0" smtClean="0"/>
              <a:t>Blanks </a:t>
            </a:r>
            <a:r>
              <a:rPr lang="en-US" dirty="0" err="1" smtClean="0"/>
              <a:t>diam</a:t>
            </a:r>
            <a:r>
              <a:rPr lang="en-US" dirty="0" smtClean="0"/>
              <a:t> 15.83815; Blanks height 1.719583; Blanks weight 0.4037037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1DDB2-3817-425A-9243-86437BBA70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1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E20F0-7801-45A7-8B3D-1B02DECCE6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9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6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3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6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6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2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7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9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74F55-8692-4D86-A9CC-96BFAE57CA18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8E9F0-7868-46DE-8831-FB1E08C48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Comparative Analysis of Carved Ceramic Discs from the British Caribbean in DAACS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3810000"/>
            <a:ext cx="7239000" cy="1752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1"/>
                </a:solidFill>
              </a:rPr>
              <a:t>Lynsey A. </a:t>
            </a:r>
            <a:r>
              <a:rPr lang="en-US" sz="2000" dirty="0" smtClean="0">
                <a:solidFill>
                  <a:schemeClr val="tx1"/>
                </a:solidFill>
              </a:rPr>
              <a:t>Bates</a:t>
            </a:r>
            <a:r>
              <a:rPr lang="en-US" sz="2000" baseline="30000" dirty="0">
                <a:solidFill>
                  <a:schemeClr val="tx1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Jillian E. </a:t>
            </a:r>
            <a:r>
              <a:rPr lang="en-US" sz="2000" dirty="0" smtClean="0">
                <a:solidFill>
                  <a:schemeClr val="tx1"/>
                </a:solidFill>
              </a:rPr>
              <a:t>Galle</a:t>
            </a:r>
            <a:r>
              <a:rPr lang="en-US" sz="2000" baseline="30000" dirty="0">
                <a:solidFill>
                  <a:schemeClr val="tx1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 err="1" smtClean="0">
                <a:solidFill>
                  <a:schemeClr val="tx1"/>
                </a:solidFill>
              </a:rPr>
              <a:t>Khadene</a:t>
            </a:r>
            <a:r>
              <a:rPr lang="en-US" sz="2000" dirty="0" smtClean="0">
                <a:solidFill>
                  <a:schemeClr val="tx1"/>
                </a:solidFill>
              </a:rPr>
              <a:t> Harris</a:t>
            </a:r>
            <a:r>
              <a:rPr lang="en-US" sz="2000" baseline="30000" dirty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</a:rPr>
              <a:t>and Mark W. </a:t>
            </a:r>
            <a:r>
              <a:rPr lang="en-US" sz="2000" dirty="0" smtClean="0">
                <a:solidFill>
                  <a:schemeClr val="tx1"/>
                </a:solidFill>
              </a:rPr>
              <a:t>Hauser</a:t>
            </a:r>
            <a:r>
              <a:rPr lang="en-US" sz="2000" baseline="30000" dirty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baseline="30000" dirty="0" smtClean="0">
                <a:solidFill>
                  <a:schemeClr val="tx1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Digital </a:t>
            </a:r>
            <a:r>
              <a:rPr lang="en-US" sz="2000" dirty="0">
                <a:solidFill>
                  <a:schemeClr val="tx1"/>
                </a:solidFill>
              </a:rPr>
              <a:t>Archaeological Archive of Comparative Slavery, Virginia, USA </a:t>
            </a:r>
          </a:p>
          <a:p>
            <a:pPr>
              <a:lnSpc>
                <a:spcPct val="120000"/>
              </a:lnSpc>
            </a:pP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Northwestern </a:t>
            </a:r>
            <a:r>
              <a:rPr lang="en-US" sz="2000" dirty="0">
                <a:solidFill>
                  <a:schemeClr val="tx1"/>
                </a:solidFill>
              </a:rPr>
              <a:t>University, Illinois, </a:t>
            </a:r>
            <a:r>
              <a:rPr lang="en-US" sz="2000" dirty="0" smtClean="0">
                <a:solidFill>
                  <a:schemeClr val="tx1"/>
                </a:solidFill>
              </a:rPr>
              <a:t>USA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ASJ March 2018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P:\DAACS\Manuals and Documents\DAACS Logo\LogoForCatManual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" y="15766"/>
            <a:ext cx="3157220" cy="131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2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981200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AI =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4321314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AI =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457450" y="15240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Artifact Class 1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31900" y="2335143"/>
            <a:ext cx="7378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403058"/>
            <a:ext cx="689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Artifact Class 1 + Artifact Class 2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3257550" y="395621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Ceramic Discs</a:t>
            </a:r>
            <a:endParaRPr lang="en-US" sz="4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95400" y="4657010"/>
            <a:ext cx="7353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6400" y="4724400"/>
            <a:ext cx="676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Ceramic Discs + Wine Bottle Sherds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Artifact Abundance Index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060950" y="2403058"/>
            <a:ext cx="3282950" cy="7078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ASJ2018\ASJ2018\DiscAI_allcarib_with0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460274"/>
            <a:ext cx="6172200" cy="304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ASJ2018\ASJ2018\DiscAI_allcarib_nolabe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1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576" r="1" b="842"/>
          <a:stretch/>
        </p:blipFill>
        <p:spPr bwMode="auto">
          <a:xfrm>
            <a:off x="295873" y="174171"/>
            <a:ext cx="8543327" cy="645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2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" t="892" r="1110" b="1172"/>
          <a:stretch/>
        </p:blipFill>
        <p:spPr bwMode="auto">
          <a:xfrm>
            <a:off x="53340" y="-28766"/>
            <a:ext cx="9037320" cy="68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26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2305" r="4138" b="1440"/>
          <a:stretch/>
        </p:blipFill>
        <p:spPr bwMode="auto">
          <a:xfrm>
            <a:off x="285750" y="52771"/>
            <a:ext cx="8572501" cy="678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3209" r="1303" b="12327"/>
          <a:stretch/>
        </p:blipFill>
        <p:spPr bwMode="auto">
          <a:xfrm>
            <a:off x="14508" y="364672"/>
            <a:ext cx="9114985" cy="612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62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bates\Downloads\ASJ2018\ASJ2018\Dischistogram_allcarib_n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Carved Disc Diameter (mm) Histogram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48768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10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65514" y="9906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15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38100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25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538737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30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4864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40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564898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50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175260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20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041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bates\Downloads\ASJ2018\ASJ2018\BtnDiamBoxPlot_allcari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Caribbean Button Diameter by Material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" y="2667000"/>
            <a:ext cx="83058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34200" y="1727537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Caribbean Carved Disc Diameter 24.2 mm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187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246" r="984" b="1168"/>
          <a:stretch/>
        </p:blipFill>
        <p:spPr bwMode="auto">
          <a:xfrm>
            <a:off x="38100" y="41549"/>
            <a:ext cx="9067800" cy="677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2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SAA\SAA17\MornePatate\HierakonplisCount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76200"/>
            <a:ext cx="3029539" cy="30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8116" y="3059668"/>
            <a:ext cx="3447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Hierakonpolis</a:t>
            </a:r>
            <a:r>
              <a:rPr lang="en-US" dirty="0" smtClean="0"/>
              <a:t>, </a:t>
            </a:r>
            <a:r>
              <a:rPr lang="en-US" dirty="0" err="1" smtClean="0"/>
              <a:t>Predynastic</a:t>
            </a:r>
            <a:r>
              <a:rPr lang="en-US" dirty="0" smtClean="0"/>
              <a:t> Egypt</a:t>
            </a:r>
          </a:p>
          <a:p>
            <a:r>
              <a:rPr lang="en-US" sz="1400" dirty="0" smtClean="0"/>
              <a:t>(Geller 2009)</a:t>
            </a:r>
            <a:endParaRPr lang="en-US" sz="1400" dirty="0"/>
          </a:p>
        </p:txBody>
      </p:sp>
      <p:pic>
        <p:nvPicPr>
          <p:cNvPr id="1027" name="Picture 3" descr="P:\SAA\SAA17\MornePatate\17thc. PreContact P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62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7400" y="236220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Period Pennsylvania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1028" name="Picture 4" descr="P:\SAA\SAA17\MornePatate\EtowahMound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657600"/>
            <a:ext cx="3029538" cy="217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:\SAA\SAA17\MornePatate\SwiftCreekDiscoid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"/>
            <a:ext cx="2603779" cy="9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24200" y="108020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Swift Creek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Etowah Mounds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5715000"/>
            <a:ext cx="53340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Carved Discs in</a:t>
            </a:r>
            <a:br>
              <a:rPr lang="en-US" sz="3200" dirty="0" smtClean="0"/>
            </a:br>
            <a:r>
              <a:rPr lang="en-US" sz="3200" dirty="0" smtClean="0"/>
              <a:t>Archaeological Assemblages</a:t>
            </a:r>
            <a:endParaRPr lang="en-US" sz="3200" dirty="0"/>
          </a:p>
        </p:txBody>
      </p:sp>
      <p:pic>
        <p:nvPicPr>
          <p:cNvPr id="3" name="Picture 2" descr="P:\SAA\SAA17\MornePatate\ImagesforPPT\IllinoisDisc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19400"/>
            <a:ext cx="3384620" cy="25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38800" y="537403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Contact Period Illinois </a:t>
            </a:r>
            <a:r>
              <a:rPr lang="en-US" sz="1400" dirty="0" smtClean="0"/>
              <a:t>(Walthall 2005)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t="12594" r="24118" b="22857"/>
          <a:stretch/>
        </p:blipFill>
        <p:spPr bwMode="auto">
          <a:xfrm>
            <a:off x="3456370" y="1905000"/>
            <a:ext cx="1763330" cy="149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67100" y="3325585"/>
            <a:ext cx="3848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1880s Cape Town, </a:t>
            </a:r>
          </a:p>
          <a:p>
            <a:r>
              <a:rPr lang="en-US" dirty="0" smtClean="0"/>
              <a:t>South Africa</a:t>
            </a:r>
          </a:p>
          <a:p>
            <a:r>
              <a:rPr lang="en-US" sz="1400" dirty="0" smtClean="0"/>
              <a:t>(Jordan 2005)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64759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 smtClean="0"/>
              <a:t>https</a:t>
            </a:r>
            <a:r>
              <a:rPr lang="en-US" sz="1100" dirty="0"/>
              <a:t>://</a:t>
            </a:r>
            <a:r>
              <a:rPr lang="en-US" sz="1100" dirty="0" smtClean="0"/>
              <a:t>peachstatearchaeologicalsociety.org/</a:t>
            </a:r>
            <a:r>
              <a:rPr lang="en-US" sz="1100" dirty="0" err="1" smtClean="0"/>
              <a:t>index.php</a:t>
            </a:r>
            <a:r>
              <a:rPr lang="en-US" sz="1100" dirty="0" smtClean="0"/>
              <a:t>/22-game-stones/145-ceramic-discoidals</a:t>
            </a:r>
          </a:p>
          <a:p>
            <a:r>
              <a:rPr lang="en-US" sz="1100" baseline="30000" dirty="0" smtClean="0"/>
              <a:t>2</a:t>
            </a:r>
            <a:r>
              <a:rPr lang="en-US" sz="1100" dirty="0" smtClean="0"/>
              <a:t>http</a:t>
            </a:r>
            <a:r>
              <a:rPr lang="en-US" sz="1100" dirty="0"/>
              <a:t>://twipa.blogspot.com/2010/04/ceramic-disks-childrens-play-and-adult.html</a:t>
            </a:r>
          </a:p>
        </p:txBody>
      </p:sp>
    </p:spTree>
    <p:extLst>
      <p:ext uri="{BB962C8B-B14F-4D97-AF65-F5344CB8AC3E}">
        <p14:creationId xmlns:p14="http://schemas.microsoft.com/office/powerpoint/2010/main" val="3290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1" r="38331"/>
          <a:stretch/>
        </p:blipFill>
        <p:spPr bwMode="auto">
          <a:xfrm>
            <a:off x="2667000" y="1600200"/>
            <a:ext cx="1727201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9"/>
          <a:stretch/>
        </p:blipFill>
        <p:spPr bwMode="auto">
          <a:xfrm>
            <a:off x="4648200" y="1628775"/>
            <a:ext cx="16795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06697"/>
              </p:ext>
            </p:extLst>
          </p:nvPr>
        </p:nvGraphicFramePr>
        <p:xfrm>
          <a:off x="457200" y="3200400"/>
          <a:ext cx="81534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350"/>
                <a:gridCol w="2038350"/>
                <a:gridCol w="2038350"/>
                <a:gridCol w="2038350"/>
              </a:tblGrid>
              <a:tr h="7620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All Buttons</a:t>
                      </a:r>
                    </a:p>
                    <a:p>
                      <a:pPr algn="ctr"/>
                      <a:r>
                        <a:rPr lang="en-US" sz="2400" b="1" dirty="0" smtClean="0"/>
                        <a:t>n=231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mtClean="0"/>
                        <a:t>Button Blanks</a:t>
                      </a:r>
                    </a:p>
                    <a:p>
                      <a:pPr algn="ctr"/>
                      <a:r>
                        <a:rPr lang="en-US" sz="2400" b="1" smtClean="0"/>
                        <a:t>n=29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Ceramic</a:t>
                      </a:r>
                      <a:r>
                        <a:rPr lang="en-US" sz="2400" b="1" baseline="0" dirty="0" smtClean="0"/>
                        <a:t> Discs</a:t>
                      </a:r>
                    </a:p>
                    <a:p>
                      <a:pPr algn="ctr"/>
                      <a:r>
                        <a:rPr lang="en-US" sz="2400" b="1" baseline="0" dirty="0" smtClean="0"/>
                        <a:t>n=76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Avg.</a:t>
                      </a:r>
                      <a:r>
                        <a:rPr lang="en-US" sz="2400" b="1" baseline="0" dirty="0" smtClean="0"/>
                        <a:t> Diameter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16.39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15.84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24.17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Avg. Thickness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2.09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1.72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4.77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Avg. Weight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1.47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2.84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86"/>
          <a:stretch/>
        </p:blipFill>
        <p:spPr bwMode="auto">
          <a:xfrm>
            <a:off x="6705600" y="1600200"/>
            <a:ext cx="17653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0" y="76200"/>
            <a:ext cx="9144000" cy="76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Comparison of Mean Measurements (mm)</a:t>
            </a:r>
          </a:p>
          <a:p>
            <a:r>
              <a:rPr lang="en-US" sz="3600" dirty="0"/>
              <a:t>f</a:t>
            </a:r>
            <a:r>
              <a:rPr lang="en-US" sz="3600" dirty="0" smtClean="0"/>
              <a:t>rom Caribbean sites in DAACS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33400" y="4038600"/>
            <a:ext cx="7715250" cy="5334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4350" y="4800600"/>
            <a:ext cx="7715250" cy="12954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:\SAA\SAA17\MornePatate\ImagesforPPT\GamingPieces_Size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968"/>
            <a:ext cx="9144000" cy="44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3559791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10 mm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572000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~ 20 mm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495851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~ 30 mm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0" y="449685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&gt; 40 mm</a:t>
            </a:r>
            <a:endParaRPr lang="en-US" sz="2400" b="1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152400"/>
            <a:ext cx="9144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Max. Diameter of Carved Discs at </a:t>
            </a:r>
            <a:r>
              <a:rPr lang="en-US" sz="3600" dirty="0" err="1" smtClean="0"/>
              <a:t>Morne</a:t>
            </a:r>
            <a:r>
              <a:rPr lang="en-US" sz="3600" dirty="0" smtClean="0"/>
              <a:t> </a:t>
            </a:r>
            <a:r>
              <a:rPr lang="en-US" sz="3600" dirty="0" err="1" smtClean="0"/>
              <a:t>Patate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506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38227" r="3286"/>
          <a:stretch/>
        </p:blipFill>
        <p:spPr bwMode="auto">
          <a:xfrm>
            <a:off x="1" y="1541417"/>
            <a:ext cx="9144000" cy="271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33466"/>
              </p:ext>
            </p:extLst>
          </p:nvPr>
        </p:nvGraphicFramePr>
        <p:xfrm>
          <a:off x="4724400" y="4800600"/>
          <a:ext cx="4145280" cy="17678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17469"/>
                <a:gridCol w="2227811"/>
              </a:tblGrid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000000"/>
                          </a:solidFill>
                          <a:effectLst/>
                        </a:rPr>
                        <a:t>Vessel Type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 smtClean="0"/>
                        <a:t>Percentage</a:t>
                      </a:r>
                      <a:endParaRPr lang="en-US" sz="2400" b="1" dirty="0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effectLst/>
                        </a:rPr>
                        <a:t>Flat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36.3</a:t>
                      </a:r>
                      <a:endParaRPr lang="en-US" sz="2400" dirty="0"/>
                    </a:p>
                  </a:txBody>
                  <a:tcPr/>
                </a:tc>
              </a:tr>
              <a:tr h="17526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Hollow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effectLst/>
                        </a:rPr>
                        <a:t>34.3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</a:tr>
              <a:tr h="17526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Unidentifiable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effectLst/>
                        </a:rPr>
                        <a:t>29.4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30480" marB="30480" anchor="ctr"/>
                </a:tc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0" y="152400"/>
            <a:ext cx="9144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Forms of Caribbean Carved Discs</a:t>
            </a:r>
            <a:endParaRPr lang="en-US" sz="3600" dirty="0"/>
          </a:p>
        </p:txBody>
      </p:sp>
      <p:pic>
        <p:nvPicPr>
          <p:cNvPr id="5" name="Picture 6" descr="http://daacsrc.org/system/images/photos/002/010/573/original/p_1243-5165-DRS--000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" y="4413069"/>
            <a:ext cx="2702782" cy="2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618" y="1200090"/>
            <a:ext cx="300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Hollow “Body, rim”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50418" y="1200090"/>
            <a:ext cx="2016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Flat “Base, body”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1200090"/>
            <a:ext cx="2016982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Hollow Lid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4407022"/>
            <a:ext cx="1600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Hollow</a:t>
            </a:r>
          </a:p>
          <a:p>
            <a:r>
              <a:rPr lang="en-US" sz="2000" b="1" dirty="0" smtClean="0"/>
              <a:t>Body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416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Sample of Carved Discs from</a:t>
            </a:r>
            <a:br>
              <a:rPr lang="en-US" sz="3600" dirty="0" smtClean="0"/>
            </a:br>
            <a:r>
              <a:rPr lang="en-US" sz="3600" dirty="0" smtClean="0"/>
              <a:t>Hollow Vessels at </a:t>
            </a:r>
            <a:r>
              <a:rPr lang="en-US" sz="3600" dirty="0" err="1" smtClean="0"/>
              <a:t>Morne</a:t>
            </a:r>
            <a:r>
              <a:rPr lang="en-US" sz="3600" dirty="0" smtClean="0"/>
              <a:t> </a:t>
            </a:r>
            <a:r>
              <a:rPr lang="en-US" sz="3600" dirty="0" err="1" smtClean="0"/>
              <a:t>Patate</a:t>
            </a:r>
            <a:r>
              <a:rPr lang="en-US" sz="3600" dirty="0" smtClean="0"/>
              <a:t> Village</a:t>
            </a:r>
            <a:endParaRPr lang="en-US" sz="3600" dirty="0"/>
          </a:p>
        </p:txBody>
      </p:sp>
      <p:pic>
        <p:nvPicPr>
          <p:cNvPr id="3076" name="Picture 4" descr="http://daacsrc.org/system/images/photos/001/924/955/original/p_1243-5168-DRS--001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2514600" cy="2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aacsrc.org/system/images/photos/002/010/573/original/p_1243-5165-DRS--000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18" y="4419600"/>
            <a:ext cx="2702782" cy="2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daacsrc.org/system/images/photos/002/010/602/original/p_1243-5173-DRS--000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35" y="4419600"/>
            <a:ext cx="2645409" cy="22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daacsrc.org/system/images/photos/002/012/325/original/p_1243-5401-DRS--0045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51" y="1826762"/>
            <a:ext cx="2719149" cy="21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daacsrc.org/system/images/photos/002/012/330/original/p_1243-5401-DRS--0045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52" y="1826763"/>
            <a:ext cx="2514600" cy="21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76200"/>
            <a:ext cx="9144000" cy="6858000"/>
            <a:chOff x="0" y="0"/>
            <a:chExt cx="9144000" cy="6858000"/>
          </a:xfrm>
        </p:grpSpPr>
        <p:pic>
          <p:nvPicPr>
            <p:cNvPr id="2050" name="Picture 2" descr="C:\Users\lbates\Downloads\ASJ2018\ASJ2018\DiscBar_Ware_allcarib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14400" y="525333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0.02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71800" y="525333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0.02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1200" y="5174902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0.04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5284737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0.01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29200" y="497100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0.07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86600" y="479613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0.10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528027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0.01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77200" y="99060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0.73</a:t>
              </a:r>
              <a:endParaRPr lang="en-US" sz="2400" b="1" dirty="0"/>
            </a:p>
          </p:txBody>
        </p:sp>
      </p:grpSp>
      <p:sp>
        <p:nvSpPr>
          <p:cNvPr id="6" name="Title 2"/>
          <p:cNvSpPr txBox="1">
            <a:spLocks/>
          </p:cNvSpPr>
          <p:nvPr/>
        </p:nvSpPr>
        <p:spPr>
          <a:xfrm>
            <a:off x="0" y="-76200"/>
            <a:ext cx="9144000" cy="76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smtClean="0"/>
              <a:t>Caribbean Carved Disc Frequency by Ware Type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8166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lbates\Downloads\ASJ2018\ASJ2018\DiscBar_Decoration_allcari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4114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0.12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365313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0.16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29000" y="4495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0.09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59300" y="525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0.03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388396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0.14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3883967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0.14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142943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0.33</a:t>
            </a:r>
            <a:endParaRPr lang="en-US" sz="2400" b="1" dirty="0"/>
          </a:p>
        </p:txBody>
      </p:sp>
      <p:cxnSp>
        <p:nvCxnSpPr>
          <p:cNvPr id="12" name="Elbow Connector 11"/>
          <p:cNvCxnSpPr/>
          <p:nvPr/>
        </p:nvCxnSpPr>
        <p:spPr>
          <a:xfrm flipV="1">
            <a:off x="6096000" y="1040705"/>
            <a:ext cx="762000" cy="254695"/>
          </a:xfrm>
          <a:prstGeom prst="bentConnector3">
            <a:avLst/>
          </a:prstGeom>
          <a:ln w="28575">
            <a:solidFill>
              <a:srgbClr val="00206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239000" y="1429434"/>
            <a:ext cx="0" cy="2304366"/>
          </a:xfrm>
          <a:prstGeom prst="straightConnector1">
            <a:avLst/>
          </a:prstGeom>
          <a:ln w="28575">
            <a:solidFill>
              <a:srgbClr val="00206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2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 </a:t>
            </a:r>
            <a:r>
              <a:rPr lang="en-US" sz="3200" dirty="0" smtClean="0"/>
              <a:t>  Caribbean Carved Disc Frequency by Decoration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680200" y="686762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Transferprint</a:t>
            </a:r>
            <a:endParaRPr lang="en-US" sz="2200" b="1" dirty="0"/>
          </a:p>
          <a:p>
            <a:pPr algn="ctr"/>
            <a:r>
              <a:rPr lang="en-US" sz="2200" b="1" dirty="0" smtClean="0"/>
              <a:t>= 47%</a:t>
            </a:r>
            <a:endParaRPr lang="en-US" sz="2200" b="1" dirty="0"/>
          </a:p>
        </p:txBody>
      </p:sp>
      <p:sp>
        <p:nvSpPr>
          <p:cNvPr id="2" name="Rectangle 1"/>
          <p:cNvSpPr/>
          <p:nvPr/>
        </p:nvSpPr>
        <p:spPr>
          <a:xfrm>
            <a:off x="7948096" y="4372520"/>
            <a:ext cx="868680" cy="16916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:\Camera Images\Morne Patate Photos\JPEG\MP Gaming Pieces_Pairs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1143000"/>
            <a:ext cx="930134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819400" y="1143000"/>
            <a:ext cx="2819400" cy="22098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553200" y="1371600"/>
            <a:ext cx="2242958" cy="990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2100" y="1879600"/>
            <a:ext cx="1600200" cy="16256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2200" y="4267200"/>
            <a:ext cx="1422400" cy="838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17900" y="3848100"/>
            <a:ext cx="1422400" cy="838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17900" y="5410200"/>
            <a:ext cx="1422400" cy="838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4648200"/>
            <a:ext cx="1422400" cy="838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8800" y="3086100"/>
            <a:ext cx="1422400" cy="838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3600" y="3657600"/>
            <a:ext cx="1701800" cy="1219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0" y="152400"/>
            <a:ext cx="9144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Morne</a:t>
            </a:r>
            <a:r>
              <a:rPr lang="en-US" sz="3200" dirty="0" smtClean="0"/>
              <a:t> </a:t>
            </a:r>
            <a:r>
              <a:rPr lang="en-US" sz="3200" dirty="0" err="1" smtClean="0"/>
              <a:t>Patate</a:t>
            </a:r>
            <a:r>
              <a:rPr lang="en-US" sz="3200" dirty="0" smtClean="0"/>
              <a:t>: Multiple Discs from Similar Vessels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96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959440"/>
          </a:xfrm>
        </p:spPr>
        <p:txBody>
          <a:bodyPr>
            <a:noAutofit/>
          </a:bodyPr>
          <a:lstStyle/>
          <a:p>
            <a:r>
              <a:rPr lang="en-US" sz="2800" dirty="0" err="1"/>
              <a:t>Morne</a:t>
            </a:r>
            <a:r>
              <a:rPr lang="en-US" sz="2800" dirty="0"/>
              <a:t> </a:t>
            </a:r>
            <a:r>
              <a:rPr lang="en-US" sz="2800" dirty="0" err="1"/>
              <a:t>Patate</a:t>
            </a:r>
            <a:r>
              <a:rPr lang="en-US" sz="2800" dirty="0"/>
              <a:t>: Selection </a:t>
            </a:r>
            <a:r>
              <a:rPr lang="en-US" sz="2800" dirty="0" smtClean="0"/>
              <a:t>for Specific Stylistic Elements?</a:t>
            </a:r>
            <a:endParaRPr lang="en-US" sz="2800" dirty="0"/>
          </a:p>
        </p:txBody>
      </p:sp>
      <p:pic>
        <p:nvPicPr>
          <p:cNvPr id="7170" name="Picture 2" descr="P:\Camera Images\Morne Patate Photos\JPEG\MP Gaming Piece Set 1_sma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t="19397" r="12954" b="7584"/>
          <a:stretch/>
        </p:blipFill>
        <p:spPr bwMode="auto">
          <a:xfrm>
            <a:off x="685800" y="4191000"/>
            <a:ext cx="3007524" cy="21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:\Camera Images\Morne Patate Photos\JPEG\MP Gaming Piece Set 2_Sma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422" b="10412"/>
          <a:stretch/>
        </p:blipFill>
        <p:spPr bwMode="auto">
          <a:xfrm>
            <a:off x="5330173" y="3847081"/>
            <a:ext cx="3454400" cy="301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:\Camera Images\Morne Patate Photos\JPEG\MP Gaming Piece Set 3_Smal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3" r="12998" b="7944"/>
          <a:stretch/>
        </p:blipFill>
        <p:spPr bwMode="auto">
          <a:xfrm>
            <a:off x="698499" y="1544216"/>
            <a:ext cx="3007524" cy="2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P:\Camera Images\Morne Patate Photos\JPEG\MP Gaming Piece Set 4_Smal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r="7392"/>
          <a:stretch/>
        </p:blipFill>
        <p:spPr bwMode="auto">
          <a:xfrm>
            <a:off x="5330172" y="959440"/>
            <a:ext cx="3454401" cy="2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0914" y="1518816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Leaves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867398" y="959441"/>
            <a:ext cx="2379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Willow Trees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29183" y="3834825"/>
            <a:ext cx="2729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Pyramid-shape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34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Prince Albert Commemorative Plate c. 1862 </a:t>
            </a:r>
            <a:br>
              <a:rPr lang="en-US" sz="2800" dirty="0" smtClean="0"/>
            </a:br>
            <a:r>
              <a:rPr lang="en-US" sz="2800" dirty="0" err="1" smtClean="0"/>
              <a:t>Morne</a:t>
            </a:r>
            <a:r>
              <a:rPr lang="en-US" sz="2800" dirty="0" smtClean="0"/>
              <a:t> </a:t>
            </a:r>
            <a:r>
              <a:rPr lang="en-US" sz="2800" dirty="0" err="1" smtClean="0"/>
              <a:t>Patate</a:t>
            </a:r>
            <a:r>
              <a:rPr lang="en-US" sz="2800" dirty="0" smtClean="0"/>
              <a:t> Block 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00800"/>
            <a:ext cx="82296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Plate image: http://collections.vam.ac.uk/item/O225536/plate-close-jt/</a:t>
            </a:r>
            <a:endParaRPr lang="en-US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67001" y="1600199"/>
            <a:ext cx="6324599" cy="5001132"/>
            <a:chOff x="304800" y="1600199"/>
            <a:chExt cx="6324599" cy="5001132"/>
          </a:xfrm>
        </p:grpSpPr>
        <p:pic>
          <p:nvPicPr>
            <p:cNvPr id="3074" name="Picture 2" descr="P:\DAACS\Archaeological Sites\Dominica\Morne Patate\Photographs\Artifacts\PrinceAlbert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19337" r="3300" b="8248"/>
            <a:stretch/>
          </p:blipFill>
          <p:spPr bwMode="auto">
            <a:xfrm>
              <a:off x="304800" y="1600200"/>
              <a:ext cx="4251798" cy="445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P:\DAACSImages\Optimized_Artifacts\p_1243-5165-DRS--0001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774"/>
            <a:stretch/>
          </p:blipFill>
          <p:spPr bwMode="auto">
            <a:xfrm>
              <a:off x="5257800" y="4380965"/>
              <a:ext cx="1371599" cy="222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P:\SAA\SAA17\MornePatate\5208_Gaming_PrinceAlber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600199"/>
              <a:ext cx="1334739" cy="2294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 rot="1990984">
              <a:off x="3236869" y="2418134"/>
              <a:ext cx="251665" cy="237027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1"/>
            </p:cNvCxnSpPr>
            <p:nvPr/>
          </p:nvCxnSpPr>
          <p:spPr>
            <a:xfrm flipV="1">
              <a:off x="3334100" y="1600202"/>
              <a:ext cx="1923701" cy="81761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4" idx="5"/>
              <a:endCxn id="3077" idx="1"/>
            </p:cNvCxnSpPr>
            <p:nvPr/>
          </p:nvCxnSpPr>
          <p:spPr>
            <a:xfrm>
              <a:off x="3391303" y="2655482"/>
              <a:ext cx="1866497" cy="9192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 rot="1990984">
              <a:off x="2896515" y="3478543"/>
              <a:ext cx="251665" cy="237027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0"/>
            </p:cNvCxnSpPr>
            <p:nvPr/>
          </p:nvCxnSpPr>
          <p:spPr>
            <a:xfrm>
              <a:off x="3087212" y="3497870"/>
              <a:ext cx="2170589" cy="88309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075" idx="1"/>
            </p:cNvCxnSpPr>
            <p:nvPr/>
          </p:nvCxnSpPr>
          <p:spPr>
            <a:xfrm>
              <a:off x="3022347" y="3715891"/>
              <a:ext cx="2235453" cy="177525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 descr="P:\SAA\SAA17\MornePatate\ImagesforPPT\PrinceAlbertsherd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" y="1600202"/>
            <a:ext cx="2179135" cy="441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1135950" y="2209800"/>
            <a:ext cx="2064450" cy="6858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135950" y="2895600"/>
            <a:ext cx="2064450" cy="381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524000" y="4380966"/>
            <a:ext cx="1981200" cy="5720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:\SAA\SAA17\MornePatate\ImagesforPPT\Gaming_SiteMap_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87586"/>
            <a:ext cx="499474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:\SAA\SAA17\MornePatate\ImagesforPPT\Gaming_Backs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95600"/>
            <a:ext cx="499474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5181600" y="76200"/>
            <a:ext cx="32004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Side 1: Decorated or Glazed (CEW)</a:t>
            </a:r>
            <a:endParaRPr lang="en-US" sz="36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62000" y="5105400"/>
            <a:ext cx="32004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/>
              <a:t>Side 2: Undecorated or Unglazed (CEW)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22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drc.iath.virginia.edu/media/images/Optimized_Artifacts/p_1212-1-M-22-DRS--000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62" y="4286249"/>
            <a:ext cx="28575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rc.iath.virginia.edu/media/images/Optimized_Artifacts/p_1217-1-S-05-DRS--000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96" y="3537"/>
            <a:ext cx="1682091" cy="26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drc.iath.virginia.edu/media/images/Optimized_Artifacts/p_1225-Q06.1-DRS--0002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87" y="0"/>
            <a:ext cx="1909541" cy="26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rc.iath.virginia.edu/media/images/Optimized_Artifacts/p_1224-K10.2-DRS--00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29" y="0"/>
            <a:ext cx="1747440" cy="26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drc.iath.virginia.edu/media/images/Optimized_Artifacts/p_1305-245-F04-DRS--0001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00" y="4286249"/>
            <a:ext cx="2346913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drc.iath.virginia.edu/media/images/Optimized_Artifacts/p_1228-H14.TP02.1-DRS--000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07" y="3537"/>
            <a:ext cx="1581657" cy="26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drc.iath.virginia.edu/media/images/Optimized_Artifacts/p_1205-E20.1-DRS--001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39" y="4286249"/>
            <a:ext cx="2157820" cy="24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28600" y="0"/>
            <a:ext cx="1803106" cy="2627313"/>
            <a:chOff x="672014" y="-838200"/>
            <a:chExt cx="4762500" cy="6939455"/>
          </a:xfrm>
        </p:grpSpPr>
        <p:pic>
          <p:nvPicPr>
            <p:cNvPr id="1042" name="Picture 18" descr="http://daacsrc.org/system/images/photos/001/947/741/original/p_1245-1-L-002-DRS--00007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4515"/>
            <a:stretch/>
          </p:blipFill>
          <p:spPr bwMode="auto">
            <a:xfrm>
              <a:off x="672014" y="-838200"/>
              <a:ext cx="4762500" cy="6939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http://daacsrc.org/system/images/photos/001/947/741/original/p_1245-1-L-002-DRS--00007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04" t="65662" r="23095" b="2752"/>
            <a:stretch/>
          </p:blipFill>
          <p:spPr bwMode="auto">
            <a:xfrm>
              <a:off x="672014" y="3581400"/>
              <a:ext cx="4762500" cy="2295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52400" y="3124200"/>
            <a:ext cx="88392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/>
              <a:t>Historic </a:t>
            </a:r>
            <a:r>
              <a:rPr lang="en-US" sz="3400" dirty="0"/>
              <a:t>Period ceramic </a:t>
            </a:r>
            <a:r>
              <a:rPr lang="en-US" sz="3400" dirty="0" smtClean="0"/>
              <a:t>discs from </a:t>
            </a:r>
            <a:r>
              <a:rPr lang="en-US" sz="3400" dirty="0"/>
              <a:t>sites </a:t>
            </a:r>
            <a:r>
              <a:rPr lang="en-US" sz="3400" dirty="0" smtClean="0"/>
              <a:t>in DAACS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574507" y="2170113"/>
            <a:ext cx="4572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152400"/>
            <a:ext cx="9144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Manufacturing Evidence </a:t>
            </a:r>
          </a:p>
          <a:p>
            <a:r>
              <a:rPr lang="en-US" sz="3600" dirty="0" smtClean="0"/>
              <a:t>of Carved </a:t>
            </a:r>
            <a:r>
              <a:rPr lang="en-US" sz="3600" dirty="0"/>
              <a:t>Discs at </a:t>
            </a:r>
            <a:r>
              <a:rPr lang="en-US" sz="3600" dirty="0" err="1"/>
              <a:t>Morne</a:t>
            </a:r>
            <a:r>
              <a:rPr lang="en-US" sz="3600" dirty="0"/>
              <a:t> </a:t>
            </a:r>
            <a:r>
              <a:rPr lang="en-US" sz="3600" dirty="0" err="1" smtClean="0"/>
              <a:t>Patate</a:t>
            </a:r>
            <a:endParaRPr lang="en-US" sz="3600" dirty="0"/>
          </a:p>
        </p:txBody>
      </p:sp>
      <p:pic>
        <p:nvPicPr>
          <p:cNvPr id="2050" name="Picture 2" descr="P:\SAA\SAA17\MornePatate\ImagesforPPT\GamingPieces_Production_S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88" b="5740"/>
          <a:stretch/>
        </p:blipFill>
        <p:spPr bwMode="auto">
          <a:xfrm>
            <a:off x="0" y="1580971"/>
            <a:ext cx="9157166" cy="46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501967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“Preform”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5019676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Several Flat Sides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5019676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Notched Shape from Rounding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5017617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Smooth, </a:t>
            </a:r>
            <a:r>
              <a:rPr lang="en-US" sz="2400" dirty="0"/>
              <a:t>W</a:t>
            </a:r>
            <a:r>
              <a:rPr lang="en-US" sz="2400" dirty="0" smtClean="0"/>
              <a:t>orn Edges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1676400" y="5204342"/>
            <a:ext cx="685800" cy="184666"/>
          </a:xfrm>
          <a:prstGeom prst="rightArrow">
            <a:avLst/>
          </a:prstGeom>
          <a:solidFill>
            <a:schemeClr val="tx1">
              <a:alpha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ight Arrow 10"/>
          <p:cNvSpPr/>
          <p:nvPr/>
        </p:nvSpPr>
        <p:spPr>
          <a:xfrm>
            <a:off x="3886200" y="5204342"/>
            <a:ext cx="685800" cy="184666"/>
          </a:xfrm>
          <a:prstGeom prst="rightArrow">
            <a:avLst/>
          </a:prstGeom>
          <a:solidFill>
            <a:schemeClr val="tx1">
              <a:alpha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6553200" y="5204342"/>
            <a:ext cx="685800" cy="184666"/>
          </a:xfrm>
          <a:prstGeom prst="rightArrow">
            <a:avLst/>
          </a:prstGeom>
          <a:solidFill>
            <a:schemeClr val="tx1">
              <a:alpha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26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371600"/>
            <a:ext cx="8229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/>
              <a:t>The New Negroes sometimes fall to play they have a Board </a:t>
            </a:r>
            <a:r>
              <a:rPr lang="en-US" sz="3200" dirty="0" err="1"/>
              <a:t>wt</a:t>
            </a:r>
            <a:r>
              <a:rPr lang="en-US" sz="3200" dirty="0"/>
              <a:t> No. of hollows in it &amp; they pass from one hole to another a No. of small </a:t>
            </a:r>
            <a:r>
              <a:rPr lang="en-US" sz="3200" dirty="0" err="1"/>
              <a:t>peebles</a:t>
            </a:r>
            <a:r>
              <a:rPr lang="en-US" sz="3200" dirty="0"/>
              <a:t> so quick &amp; they are so successful some of them that it surprises passengers to see them but they cant […] &amp; it is done so quickly that one cant understand it—</a:t>
            </a:r>
            <a:r>
              <a:rPr lang="en-US" sz="3200" dirty="0">
                <a:solidFill>
                  <a:srgbClr val="FF0000"/>
                </a:solidFill>
              </a:rPr>
              <a:t>They will take pieces of bottles &amp; stone ware &amp; toss them up after they have rapidly mixt them from hand to hand &amp; in this way gain </a:t>
            </a:r>
            <a:r>
              <a:rPr lang="en-US" sz="3200" dirty="0" err="1">
                <a:solidFill>
                  <a:srgbClr val="FF0000"/>
                </a:solidFill>
              </a:rPr>
              <a:t>plantanes</a:t>
            </a:r>
            <a:r>
              <a:rPr lang="en-US" sz="3200" dirty="0"/>
              <a:t>”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Jonathan Troupe August 1789, </a:t>
            </a:r>
            <a:r>
              <a:rPr lang="en-US" dirty="0" smtClean="0"/>
              <a:t>Dominica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0" y="6172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Quotation courtesy of Mark W. Hauser, Northwestern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8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:\Archaeology\SAA\SAA17\MornePatate\HearnePrint_Antigua_ca1775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 bwMode="auto">
          <a:xfrm>
            <a:off x="0" y="1219200"/>
            <a:ext cx="9144000" cy="536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Thomas Hearne, 1775. A </a:t>
            </a:r>
            <a:r>
              <a:rPr lang="en-US" sz="2000" dirty="0"/>
              <a:t>View On the Island of Antigua: The English Barracks and Saint John's Church Seen From the </a:t>
            </a:r>
            <a:r>
              <a:rPr lang="en-US" sz="2000" dirty="0" smtClean="0"/>
              <a:t>Hospital. Yale </a:t>
            </a:r>
            <a:r>
              <a:rPr lang="en-US" sz="2000" dirty="0"/>
              <a:t>Center for British Art, Paul Mellon Collection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1905000" y="5410200"/>
            <a:ext cx="2286000" cy="1350579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Thomas Hearne, 1775. A </a:t>
            </a:r>
            <a:r>
              <a:rPr lang="en-US" sz="2000" dirty="0"/>
              <a:t>View On the Island of Antigua: The English Barracks and Saint John's Church Seen From the </a:t>
            </a:r>
            <a:r>
              <a:rPr lang="en-US" sz="2000" dirty="0" smtClean="0"/>
              <a:t>Hospital. Yale </a:t>
            </a:r>
            <a:r>
              <a:rPr lang="en-US" sz="2000" dirty="0"/>
              <a:t>Center for British Art, Paul Mellon Collection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6146" name="Picture 2" descr="Z:\Archaeology\SAA\SAA17\MornePatate\HearnePrint_Antigua_ca1775_croppe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625178" cy="57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667000" y="4114800"/>
            <a:ext cx="2286000" cy="1676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Chronology of Contexts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878744"/>
            <a:ext cx="9365154" cy="5903056"/>
            <a:chOff x="0" y="547171"/>
            <a:chExt cx="9144000" cy="5763658"/>
          </a:xfrm>
        </p:grpSpPr>
        <p:pic>
          <p:nvPicPr>
            <p:cNvPr id="5" name="Picture 2" descr="P:\DAACS\Archaeological Sites\Dominica\Morne Patate\Chronology\ByLocus\Village\Locus2_AllPhaseMCDDim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7171"/>
              <a:ext cx="9144000" cy="576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2899934" y="3187398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082307" y="3024164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00200" y="2159604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00200" y="175296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42919" y="2235804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969241" y="3543481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320989" y="3695881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54791" y="2855875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717928" y="199204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13594" y="1706387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968198" y="242757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70794" y="2466579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27528" y="260164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479928" y="275404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403728" y="2618979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207988" y="2671354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85342" y="2563385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752600" y="222027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87518" y="1711102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009726" y="2361145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534458" y="2745375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20132" y="2144443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15368" y="2096406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85926" y="1433384"/>
              <a:ext cx="1148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Phase 04</a:t>
              </a:r>
            </a:p>
            <a:p>
              <a:r>
                <a:rPr lang="en-US" dirty="0" smtClean="0"/>
                <a:t>n=18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77484" y="2316419"/>
              <a:ext cx="1148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Phase 03</a:t>
              </a:r>
            </a:p>
            <a:p>
              <a:r>
                <a:rPr lang="en-US" dirty="0" smtClean="0"/>
                <a:t>n=3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94609" y="3543481"/>
              <a:ext cx="1148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Phase 01</a:t>
              </a:r>
            </a:p>
            <a:p>
              <a:r>
                <a:rPr lang="en-US" dirty="0" smtClean="0"/>
                <a:t>n=2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49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Quantity of Discs at </a:t>
            </a:r>
            <a:r>
              <a:rPr lang="en-US" dirty="0" err="1" smtClean="0"/>
              <a:t>Morne</a:t>
            </a:r>
            <a:r>
              <a:rPr lang="en-US" dirty="0" smtClean="0"/>
              <a:t> </a:t>
            </a:r>
            <a:r>
              <a:rPr lang="en-US" dirty="0" err="1" smtClean="0"/>
              <a:t>Patate</a:t>
            </a:r>
            <a:endParaRPr lang="en-US" dirty="0" smtClean="0"/>
          </a:p>
          <a:p>
            <a:pPr lvl="1"/>
            <a:r>
              <a:rPr lang="en-US" dirty="0" smtClean="0"/>
              <a:t>Small scale production possibly for sale, though also evidence of use</a:t>
            </a:r>
          </a:p>
          <a:p>
            <a:r>
              <a:rPr lang="en-US" dirty="0" smtClean="0"/>
              <a:t>Majority of discs across DAACS Caribbean sites are </a:t>
            </a:r>
            <a:r>
              <a:rPr lang="en-US" dirty="0" err="1" smtClean="0"/>
              <a:t>whiteware</a:t>
            </a:r>
            <a:endParaRPr lang="en-US" dirty="0"/>
          </a:p>
          <a:p>
            <a:pPr lvl="1"/>
            <a:r>
              <a:rPr lang="en-US" dirty="0" smtClean="0"/>
              <a:t>Possible increase in gaming culture and/or leisure time after Emancipation</a:t>
            </a:r>
          </a:p>
          <a:p>
            <a:r>
              <a:rPr lang="en-US" dirty="0" smtClean="0"/>
              <a:t>Predominant presence of decoration or glaze on </a:t>
            </a:r>
            <a:r>
              <a:rPr lang="en-US" i="1" dirty="0" smtClean="0"/>
              <a:t>one</a:t>
            </a:r>
            <a:r>
              <a:rPr lang="en-US" dirty="0" smtClean="0"/>
              <a:t> surface</a:t>
            </a:r>
          </a:p>
          <a:p>
            <a:pPr lvl="1"/>
            <a:r>
              <a:rPr lang="en-US" dirty="0" smtClean="0"/>
              <a:t>Suggests use of discs in game with “</a:t>
            </a:r>
            <a:r>
              <a:rPr lang="en-US" dirty="0" smtClean="0"/>
              <a:t>heads </a:t>
            </a:r>
            <a:r>
              <a:rPr lang="en-US" dirty="0" smtClean="0"/>
              <a:t>and tails”</a:t>
            </a:r>
          </a:p>
          <a:p>
            <a:pPr lvl="1"/>
            <a:r>
              <a:rPr lang="en-US" dirty="0" smtClean="0"/>
              <a:t>Selection for specific types of decoration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>
            <a:noAutofit/>
          </a:bodyPr>
          <a:lstStyle/>
          <a:p>
            <a:r>
              <a:rPr lang="en-US" sz="2500" dirty="0" smtClean="0"/>
              <a:t>Dr. Suzanne Francis-Brown, Dr. Zachary </a:t>
            </a:r>
            <a:r>
              <a:rPr lang="en-US" sz="2500" dirty="0" err="1" smtClean="0"/>
              <a:t>Beier</a:t>
            </a:r>
            <a:r>
              <a:rPr lang="en-US" sz="2500" dirty="0" smtClean="0"/>
              <a:t>, Dr. James Robertson, and the ASJ Board</a:t>
            </a:r>
          </a:p>
          <a:p>
            <a:r>
              <a:rPr lang="en-US" sz="2500" dirty="0" smtClean="0"/>
              <a:t>University of the West Indies, Mona</a:t>
            </a:r>
          </a:p>
          <a:p>
            <a:r>
              <a:rPr lang="en-US" sz="2500" dirty="0" smtClean="0"/>
              <a:t>Jamaica National Heritage Trust, Archaeology Division</a:t>
            </a:r>
          </a:p>
          <a:p>
            <a:r>
              <a:rPr lang="en-US" sz="2500" dirty="0" smtClean="0"/>
              <a:t>Dr. Jessica MacLean, Dr. Lindsay Bloch, Dr. Fraser Neiman, Ms. Leslie Cooper, Dr. Beth </a:t>
            </a:r>
            <a:r>
              <a:rPr lang="en-US" sz="2500" dirty="0" err="1" smtClean="0"/>
              <a:t>Bollwerk</a:t>
            </a:r>
            <a:r>
              <a:rPr lang="en-US" sz="2500" dirty="0" smtClean="0"/>
              <a:t>, Mr. and Mrs. Simon Walsh</a:t>
            </a:r>
          </a:p>
          <a:p>
            <a:r>
              <a:rPr lang="en-US" sz="2500" dirty="0" err="1" smtClean="0"/>
              <a:t>Morne</a:t>
            </a:r>
            <a:r>
              <a:rPr lang="en-US" sz="2500" dirty="0" smtClean="0"/>
              <a:t> </a:t>
            </a:r>
            <a:r>
              <a:rPr lang="en-US" sz="2500" dirty="0" err="1" smtClean="0"/>
              <a:t>Patate</a:t>
            </a:r>
            <a:r>
              <a:rPr lang="en-US" sz="2500" dirty="0" smtClean="0"/>
              <a:t> Gaming Piece Images by Mrs. Katelyn Coughlan (Monticello Archaeology)</a:t>
            </a:r>
          </a:p>
          <a:p>
            <a:r>
              <a:rPr lang="en-US" sz="2500" dirty="0" smtClean="0"/>
              <a:t>Many thanks to Jamaican, Bajan, and Dominican field crews for excavating the sites!</a:t>
            </a:r>
            <a:endParaRPr lang="en-US" sz="2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" y="76200"/>
            <a:ext cx="3160483" cy="200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574"/>
            <a:ext cx="2409825" cy="204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4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Morne</a:t>
            </a:r>
            <a:r>
              <a:rPr lang="en-US" sz="3600" dirty="0" smtClean="0"/>
              <a:t> </a:t>
            </a:r>
            <a:r>
              <a:rPr lang="en-US" sz="3600" dirty="0" err="1"/>
              <a:t>Patate</a:t>
            </a:r>
            <a:r>
              <a:rPr lang="en-US" sz="3600" dirty="0"/>
              <a:t> Gaming </a:t>
            </a:r>
            <a:r>
              <a:rPr lang="en-US" sz="3600" dirty="0" smtClean="0"/>
              <a:t>Pieces</a:t>
            </a:r>
            <a:endParaRPr lang="en-US" sz="3600" dirty="0"/>
          </a:p>
        </p:txBody>
      </p:sp>
      <p:pic>
        <p:nvPicPr>
          <p:cNvPr id="1026" name="Picture 2" descr="P:\SAA\SAA17\MornePatate\ImagesforPPT\GamingPieces_LargeArray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0" y="822325"/>
            <a:ext cx="8495141" cy="59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374" r="364" b="600"/>
          <a:stretch/>
        </p:blipFill>
        <p:spPr bwMode="auto">
          <a:xfrm>
            <a:off x="23849" y="33156"/>
            <a:ext cx="9043951" cy="674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33156"/>
            <a:ext cx="32004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Buttons?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786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t="5074" r="5147" b="6942"/>
          <a:stretch/>
        </p:blipFill>
        <p:spPr bwMode="auto">
          <a:xfrm>
            <a:off x="0" y="112920"/>
            <a:ext cx="9133609" cy="66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1800" y="304800"/>
            <a:ext cx="32004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Counters?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Gaming Pieces?</a:t>
            </a:r>
            <a:endParaRPr lang="en-US" sz="5400" dirty="0"/>
          </a:p>
        </p:txBody>
      </p:sp>
      <p:pic>
        <p:nvPicPr>
          <p:cNvPr id="5124" name="Picture 4" descr="Jeux de dames au café Lamblin au Palais-Roy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7944" r="22845" b="2151"/>
          <a:stretch/>
        </p:blipFill>
        <p:spPr bwMode="auto">
          <a:xfrm>
            <a:off x="0" y="1255986"/>
            <a:ext cx="6101255" cy="52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upload.wikimedia.org/wikipedia/commons/2/26/Boilly-Checkers-18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t="18289" r="27403" b="3354"/>
          <a:stretch/>
        </p:blipFill>
        <p:spPr bwMode="auto">
          <a:xfrm>
            <a:off x="5562600" y="1"/>
            <a:ext cx="358139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amier 176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6"/>
          <a:stretch/>
        </p:blipFill>
        <p:spPr bwMode="auto">
          <a:xfrm>
            <a:off x="6060341" y="3505200"/>
            <a:ext cx="3083658" cy="30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51944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Wikimedia Commons Images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43600" y="6534090"/>
            <a:ext cx="41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Faience (Rouen) Game Board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712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9" t="4849" r="17137" b="3027"/>
          <a:stretch/>
        </p:blipFill>
        <p:spPr bwMode="auto">
          <a:xfrm>
            <a:off x="2023912" y="30472"/>
            <a:ext cx="6586688" cy="679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2057400"/>
            <a:ext cx="15343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www.</a:t>
            </a:r>
          </a:p>
          <a:p>
            <a:r>
              <a:rPr lang="en-US" sz="4400" dirty="0" err="1"/>
              <a:t>d</a:t>
            </a:r>
            <a:r>
              <a:rPr lang="en-US" sz="4400" dirty="0" err="1" smtClean="0"/>
              <a:t>aacs</a:t>
            </a:r>
            <a:endParaRPr lang="en-US" sz="4400" dirty="0" smtClean="0"/>
          </a:p>
          <a:p>
            <a:r>
              <a:rPr lang="en-US" sz="4400" dirty="0" smtClean="0"/>
              <a:t>.org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82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lbates\Downloads\ma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295400"/>
            <a:ext cx="5064153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bates\Downloads\map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42" y="1"/>
            <a:ext cx="377105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bates\Downloads\map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t="22139" b="14578"/>
          <a:stretch/>
        </p:blipFill>
        <p:spPr bwMode="auto">
          <a:xfrm>
            <a:off x="9525" y="4119563"/>
            <a:ext cx="6191250" cy="272891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725" y="0"/>
            <a:ext cx="4562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Caribbean Sites in DAACS</a:t>
            </a:r>
            <a:endParaRPr lang="en-US" sz="40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410200" y="3810000"/>
            <a:ext cx="790575" cy="1143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9600" y="3505200"/>
            <a:ext cx="4191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9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787</Words>
  <Application>Microsoft Office PowerPoint</Application>
  <PresentationFormat>On-screen Show (4:3)</PresentationFormat>
  <Paragraphs>165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Comparative Analysis of Carved Ceramic Discs from the British Caribbean in DAACS</vt:lpstr>
      <vt:lpstr>Carved Discs in Archaeological Assemblages</vt:lpstr>
      <vt:lpstr>PowerPoint Presentation</vt:lpstr>
      <vt:lpstr>Morne Patate Gaming Pieces</vt:lpstr>
      <vt:lpstr>PowerPoint Presentation</vt:lpstr>
      <vt:lpstr>PowerPoint Presentation</vt:lpstr>
      <vt:lpstr>Gaming Pieces?</vt:lpstr>
      <vt:lpstr>PowerPoint Presentation</vt:lpstr>
      <vt:lpstr>PowerPoint Presentation</vt:lpstr>
      <vt:lpstr>Artifact Abundance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of Carved Discs from Hollow Vessels at Morne Patate Village</vt:lpstr>
      <vt:lpstr>PowerPoint Presentation</vt:lpstr>
      <vt:lpstr>PowerPoint Presentation</vt:lpstr>
      <vt:lpstr>PowerPoint Presentation</vt:lpstr>
      <vt:lpstr>Morne Patate: Selection for Specific Stylistic Elements?</vt:lpstr>
      <vt:lpstr>Prince Albert Commemorative Plate c. 1862  Morne Patate Block B</vt:lpstr>
      <vt:lpstr>PowerPoint Presentation</vt:lpstr>
      <vt:lpstr>PowerPoint Presentation</vt:lpstr>
      <vt:lpstr>Jonathan Troupe August 1789, Dominica</vt:lpstr>
      <vt:lpstr>Thomas Hearne, 1775. A View On the Island of Antigua: The English Barracks and Saint John's Church Seen From the Hospital. Yale Center for British Art, Paul Mellon Collection </vt:lpstr>
      <vt:lpstr>Thomas Hearne, 1775. A View On the Island of Antigua: The English Barracks and Saint John's Church Seen From the Hospital. Yale Center for British Art, Paul Mellon Collection </vt:lpstr>
      <vt:lpstr>Chronology of Contexts</vt:lpstr>
      <vt:lpstr>Conclusions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Lynsey Bates</dc:creator>
  <cp:lastModifiedBy>Lynsey Bates</cp:lastModifiedBy>
  <cp:revision>96</cp:revision>
  <dcterms:created xsi:type="dcterms:W3CDTF">2018-02-26T13:29:05Z</dcterms:created>
  <dcterms:modified xsi:type="dcterms:W3CDTF">2018-03-15T12:29:02Z</dcterms:modified>
</cp:coreProperties>
</file>